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22"/>
  </p:notesMasterIdLst>
  <p:sldIdLst>
    <p:sldId id="278" r:id="rId2"/>
    <p:sldId id="258" r:id="rId3"/>
    <p:sldId id="276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5" r:id="rId17"/>
    <p:sldId id="271" r:id="rId18"/>
    <p:sldId id="272" r:id="rId19"/>
    <p:sldId id="273" r:id="rId20"/>
    <p:sldId id="274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49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49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9731E6F-E0A4-4EFA-89C4-C109487DDE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97616ED-8B55-4C8D-98C6-96CD40DEE80B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vi-VN" smtClean="0"/>
              <a:t>Bấm &amp; sửa kiểu phụ đề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CB9D2C-235B-483E-9DB6-0E2EEEB18F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28F39C-8660-4ED9-86E9-7F37A21AC0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44AE09-52C0-4338-9E1E-DF108E7164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C10635-C4AF-41B8-9F4E-8759604995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A8DCCF-A3BD-4D3C-9679-6B7834483D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30FEEB-DA62-4C01-8717-001DAE2885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Nơi giữ chỗ cho Văn bản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6" name="Nơi giữ chỗ cho Nội dung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2E0AAC-DE3C-4899-A4F5-3636A36CD8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5AAF7C-A457-4C42-AC8F-747C8DA168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F43A78-FFE2-40D1-A396-30C6E24FE7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878A60-9ADB-48F2-A59F-3C2CC135CE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Hình ảnh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39BB47-5B0B-4048-8AA2-05FD7078F8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98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98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98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D7DEBDDA-4196-47CD-BF92-E465984E81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audio" Target="../media/audio1.wav"/><Relationship Id="rId7" Type="http://schemas.openxmlformats.org/officeDocument/2006/relationships/image" Target="../media/image21.wmf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ca%20nhac\Nhac%20Do\Mua%20xuan%20tren%20thanh%20pho%20Ho%20Chi%20Minh.wma" TargetMode="External"/><Relationship Id="rId6" Type="http://schemas.openxmlformats.org/officeDocument/2006/relationships/image" Target="../media/image20.gif"/><Relationship Id="rId5" Type="http://schemas.openxmlformats.org/officeDocument/2006/relationships/image" Target="../media/image19.gif"/><Relationship Id="rId4" Type="http://schemas.openxmlformats.org/officeDocument/2006/relationships/image" Target="../media/image1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_Văn_Bản 3"/>
          <p:cNvSpPr txBox="1"/>
          <p:nvPr/>
        </p:nvSpPr>
        <p:spPr>
          <a:xfrm>
            <a:off x="1143000" y="1066800"/>
            <a:ext cx="6934200" cy="7863840"/>
          </a:xfrm>
          <a:prstGeom prst="rect">
            <a:avLst/>
          </a:prstGeom>
          <a:noFill/>
        </p:spPr>
        <p:txBody>
          <a:bodyPr spcFirstLastPara="1">
            <a:prstTxWarp prst="textArchUp">
              <a:avLst>
                <a:gd name="adj" fmla="val 11329067"/>
              </a:avLst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6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KHOA HỌC- TUẦN 1- </a:t>
            </a:r>
            <a:r>
              <a:rPr lang="en-US" sz="46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TIẾT 1 </a:t>
            </a:r>
            <a:endParaRPr lang="en-US" sz="46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4" descr="Buombay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V="1">
            <a:off x="304800" y="0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Buombay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 flipV="1">
            <a:off x="0" y="6019800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Buombay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 flipV="1">
            <a:off x="-3200400" y="3200400"/>
            <a:ext cx="685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Buombay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 flipV="1">
            <a:off x="5486400" y="3429000"/>
            <a:ext cx="685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4" descr="XMASCA~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67125" y="5867400"/>
            <a:ext cx="19716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6" descr="F:\HINH ANH\HinhDong\Hoa\h14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1069637">
            <a:off x="-122238" y="5661025"/>
            <a:ext cx="113506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6" descr="F:\HINH ANH\HinhDong\Hoa\h14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020752">
            <a:off x="8140700" y="20638"/>
            <a:ext cx="113506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2" name="Picture 6" descr="F:\HINH ANH\HinhDong\Hoa\h14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6619011">
            <a:off x="7891463" y="5724525"/>
            <a:ext cx="113665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3" name="Picture 6" descr="F:\HINH ANH\HinhDong\Hoa\h14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164617">
            <a:off x="88106" y="-26194"/>
            <a:ext cx="1135063" cy="1371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4" name="Hộp_Văn_Bản 2"/>
          <p:cNvSpPr txBox="1">
            <a:spLocks noChangeArrowheads="1"/>
          </p:cNvSpPr>
          <p:nvPr/>
        </p:nvSpPr>
        <p:spPr bwMode="auto">
          <a:xfrm>
            <a:off x="0" y="3124200"/>
            <a:ext cx="9144000" cy="221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vi-VN" sz="6000" b="1" smtClean="0">
                <a:solidFill>
                  <a:srgbClr val="FF0000"/>
                </a:solidFill>
              </a:rPr>
              <a:t>Con người </a:t>
            </a:r>
            <a:endParaRPr lang="en-US" sz="6000" b="1" smtClean="0">
              <a:solidFill>
                <a:srgbClr val="FF0000"/>
              </a:solidFill>
            </a:endParaRPr>
          </a:p>
          <a:p>
            <a:pPr algn="ctr"/>
            <a:r>
              <a:rPr lang="vi-VN" sz="6000" b="1" smtClean="0">
                <a:solidFill>
                  <a:srgbClr val="FF0000"/>
                </a:solidFill>
              </a:rPr>
              <a:t>cần gì để sống?</a:t>
            </a:r>
          </a:p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4800600"/>
            <a:ext cx="8229600" cy="131603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     </a:t>
            </a:r>
            <a:r>
              <a:rPr lang="en-US" sz="4000" smtClean="0"/>
              <a:t>Con người cần có quần áo để mặc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381000"/>
            <a:ext cx="71628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4727575"/>
            <a:ext cx="8229600" cy="139858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       </a:t>
            </a:r>
            <a:r>
              <a:rPr lang="en-US" sz="4000" smtClean="0"/>
              <a:t>Con người cần được vui chơi</a:t>
            </a:r>
          </a:p>
        </p:txBody>
      </p:sp>
      <p:pic>
        <p:nvPicPr>
          <p:cNvPr id="9318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533400"/>
            <a:ext cx="35052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18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533400"/>
            <a:ext cx="35814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3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3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3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5138738"/>
            <a:ext cx="8458200" cy="9874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       </a:t>
            </a:r>
            <a:r>
              <a:rPr lang="en-US" sz="4000" smtClean="0"/>
              <a:t>Con người cần có xe cộ để đi lại</a:t>
            </a:r>
          </a:p>
        </p:txBody>
      </p:sp>
      <p:pic>
        <p:nvPicPr>
          <p:cNvPr id="94211" name="Picture 3" descr="Hình017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81000"/>
            <a:ext cx="8534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4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4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2" descr="Hình01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533400"/>
            <a:ext cx="80010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5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       </a:t>
            </a:r>
          </a:p>
          <a:p>
            <a:pPr eaLnBrk="1" hangingPunct="1">
              <a:buFontTx/>
              <a:buNone/>
            </a:pPr>
            <a:r>
              <a:rPr lang="en-US" smtClean="0"/>
              <a:t>        </a:t>
            </a:r>
            <a:r>
              <a:rPr lang="en-US" sz="4000" smtClean="0"/>
              <a:t>Kết luận:</a:t>
            </a:r>
          </a:p>
          <a:p>
            <a:pPr eaLnBrk="1" hangingPunct="1">
              <a:buFontTx/>
              <a:buNone/>
            </a:pPr>
            <a:r>
              <a:rPr lang="en-US" sz="4000" smtClean="0"/>
              <a:t>        Con người không thể sống thiếu ô-xi quá 3 - 4 phút, không thể nhịn uống nước 3 - 4 ngày, cũng không thể nhịn ăn 28 - 30 ngày.</a:t>
            </a:r>
          </a:p>
        </p:txBody>
      </p:sp>
      <p:pic>
        <p:nvPicPr>
          <p:cNvPr id="9625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304800"/>
            <a:ext cx="6191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9625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96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962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962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58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762000"/>
            <a:ext cx="8610600" cy="4876800"/>
          </a:xfrm>
          <a:noFill/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4000" smtClean="0"/>
              <a:t>         </a:t>
            </a:r>
            <a:r>
              <a:rPr lang="en-US" sz="4000" b="1" smtClean="0"/>
              <a:t>Kết luận:</a:t>
            </a:r>
          </a:p>
          <a:p>
            <a:pPr eaLnBrk="1" hangingPunct="1">
              <a:buFontTx/>
              <a:buNone/>
            </a:pPr>
            <a:r>
              <a:rPr lang="en-US" sz="4000" b="1" smtClean="0"/>
              <a:t>         Để sống và phát triển con người cần:</a:t>
            </a:r>
          </a:p>
          <a:p>
            <a:pPr eaLnBrk="1" hangingPunct="1">
              <a:buFontTx/>
              <a:buNone/>
            </a:pPr>
            <a:r>
              <a:rPr lang="en-US" sz="4000" b="1" smtClean="0"/>
              <a:t>         Những điều kiện vật chất như: Không khí, thức ăn, nước uống, quần áo, các đồ dùng trong gia đình, các phương tiện đi lại….</a:t>
            </a:r>
          </a:p>
          <a:p>
            <a:pPr eaLnBrk="1" hangingPunct="1">
              <a:buFontTx/>
              <a:buNone/>
            </a:pPr>
            <a:r>
              <a:rPr lang="en-US" sz="4000" smtClean="0">
                <a:solidFill>
                  <a:schemeClr val="folHlink"/>
                </a:solidFill>
              </a:rPr>
              <a:t>         </a:t>
            </a:r>
          </a:p>
        </p:txBody>
      </p:sp>
      <p:pic>
        <p:nvPicPr>
          <p:cNvPr id="9728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381000"/>
            <a:ext cx="6191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9728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972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972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972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972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2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762000"/>
            <a:ext cx="8610600" cy="4191000"/>
          </a:xfrm>
          <a:noFill/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4000" b="1" smtClean="0"/>
              <a:t>         Những điều kiện tinh thần, văn hóa, xã hội như: Tình cảm gia đình, bạn bè, làng xóm, các phương tiện học tập, vui chơi, giải trí…. </a:t>
            </a:r>
          </a:p>
        </p:txBody>
      </p:sp>
      <p:pic>
        <p:nvPicPr>
          <p:cNvPr id="9728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381000"/>
            <a:ext cx="6191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9728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972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2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8306" name="Group 2"/>
          <p:cNvGraphicFramePr>
            <a:graphicFrameLocks noGrp="1"/>
          </p:cNvGraphicFramePr>
          <p:nvPr>
            <p:ph idx="4294967295"/>
          </p:nvPr>
        </p:nvGraphicFramePr>
        <p:xfrm>
          <a:off x="228600" y="304800"/>
          <a:ext cx="8686800" cy="6327775"/>
        </p:xfrm>
        <a:graphic>
          <a:graphicData uri="http://schemas.openxmlformats.org/drawingml/2006/table">
            <a:tbl>
              <a:tblPr/>
              <a:tblGrid>
                <a:gridCol w="4117975"/>
                <a:gridCol w="1647825"/>
                <a:gridCol w="1498600"/>
                <a:gridCol w="1422400"/>
              </a:tblGrid>
              <a:tr h="625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Những yếu tố cần cho sự sống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Con ng</a:t>
                      </a:r>
                      <a:r>
                        <a:rPr kumimoji="0" lang="vi-V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ười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Động vật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Thực vật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469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1.Không khí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469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N</a:t>
                      </a:r>
                      <a:r>
                        <a:rPr kumimoji="0" lang="vi-V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ướ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469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3.Ánh sáng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469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4.Nhiệt </a:t>
                      </a:r>
                      <a:r>
                        <a:rPr kumimoji="0" lang="vi-V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độ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469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 Thức </a:t>
                      </a:r>
                      <a:r>
                        <a:rPr kumimoji="0" lang="vi-V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ă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469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 Nhà ở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469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 Tình cảm gia </a:t>
                      </a:r>
                      <a:r>
                        <a:rPr kumimoji="0" lang="vi-V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đình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8. Ph</a:t>
                      </a:r>
                      <a:r>
                        <a:rPr kumimoji="0" lang="vi-V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ươ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 tiện giao thông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469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9.Tình cảm bạn bè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469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 Quần áo.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469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11. Tr</a:t>
                      </a:r>
                      <a:r>
                        <a:rPr kumimoji="0" lang="vi-V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ường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học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469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12. Sách báo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8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8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9330" name="Group 2"/>
          <p:cNvGraphicFramePr>
            <a:graphicFrameLocks noGrp="1"/>
          </p:cNvGraphicFramePr>
          <p:nvPr>
            <p:ph idx="4294967295"/>
          </p:nvPr>
        </p:nvGraphicFramePr>
        <p:xfrm>
          <a:off x="228600" y="304800"/>
          <a:ext cx="8686800" cy="6375400"/>
        </p:xfrm>
        <a:graphic>
          <a:graphicData uri="http://schemas.openxmlformats.org/drawingml/2006/table">
            <a:tbl>
              <a:tblPr/>
              <a:tblGrid>
                <a:gridCol w="4117975"/>
                <a:gridCol w="1647825"/>
                <a:gridCol w="1498600"/>
                <a:gridCol w="1422400"/>
              </a:tblGrid>
              <a:tr h="625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Những yếu tố cần cho sự sống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Con ng</a:t>
                      </a:r>
                      <a:r>
                        <a:rPr kumimoji="0" lang="vi-V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ười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Động vật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Thực vật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469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1.Không khí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469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N</a:t>
                      </a:r>
                      <a:r>
                        <a:rPr kumimoji="0" lang="vi-V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ướ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469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3.Ánh sáng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469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4.Nhiệt </a:t>
                      </a:r>
                      <a:r>
                        <a:rPr kumimoji="0" lang="vi-V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độ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469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 Thức </a:t>
                      </a:r>
                      <a:r>
                        <a:rPr kumimoji="0" lang="vi-V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ă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469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 Nhà ở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469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 Tình cảm gia </a:t>
                      </a:r>
                      <a:r>
                        <a:rPr kumimoji="0" lang="vi-V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đình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8. Ph</a:t>
                      </a:r>
                      <a:r>
                        <a:rPr kumimoji="0" lang="vi-V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ươ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 tiện giao thông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469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9.Tình cảm bạn bè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469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 Quần áo.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469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11. Tr</a:t>
                      </a:r>
                      <a:r>
                        <a:rPr kumimoji="0" lang="vi-V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ường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học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469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12. Sách báo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9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9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2" descr="j0283733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66950" y="914400"/>
            <a:ext cx="5581650" cy="513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0355" name="Rectangle 3"/>
          <p:cNvSpPr>
            <a:spLocks noChangeArrowheads="1"/>
          </p:cNvSpPr>
          <p:nvPr/>
        </p:nvSpPr>
        <p:spPr bwMode="auto">
          <a:xfrm>
            <a:off x="304800" y="136525"/>
            <a:ext cx="8534400" cy="701675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i="1">
                <a:solidFill>
                  <a:srgbClr val="660033"/>
                </a:solidFill>
                <a:latin typeface="VNI-Times" pitchFamily="2" charset="0"/>
              </a:rPr>
              <a:t> </a:t>
            </a:r>
            <a:r>
              <a:rPr lang="en-US" sz="4000">
                <a:solidFill>
                  <a:srgbClr val="CC3300"/>
                </a:solidFill>
                <a:latin typeface="VNI-Times" pitchFamily="2" charset="0"/>
              </a:rPr>
              <a:t>Haønh trình ñeán haønh tinh khaùc.</a:t>
            </a:r>
          </a:p>
        </p:txBody>
      </p:sp>
      <p:sp>
        <p:nvSpPr>
          <p:cNvPr id="100356" name="Text Box 4"/>
          <p:cNvSpPr txBox="1">
            <a:spLocks noChangeArrowheads="1"/>
          </p:cNvSpPr>
          <p:nvPr/>
        </p:nvSpPr>
        <p:spPr bwMode="auto">
          <a:xfrm>
            <a:off x="533400" y="4724400"/>
            <a:ext cx="1219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>
                <a:solidFill>
                  <a:srgbClr val="008000"/>
                </a:solidFill>
                <a:latin typeface="VNI-Times" pitchFamily="2" charset="0"/>
              </a:rPr>
              <a:t>Quaàn aùo</a:t>
            </a:r>
          </a:p>
        </p:txBody>
      </p:sp>
      <p:sp>
        <p:nvSpPr>
          <p:cNvPr id="100357" name="Text Box 5"/>
          <p:cNvSpPr txBox="1">
            <a:spLocks noChangeArrowheads="1"/>
          </p:cNvSpPr>
          <p:nvPr/>
        </p:nvSpPr>
        <p:spPr bwMode="auto">
          <a:xfrm>
            <a:off x="838200" y="3657600"/>
            <a:ext cx="1524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>
                <a:solidFill>
                  <a:srgbClr val="FF00FF"/>
                </a:solidFill>
                <a:latin typeface="VNI-Times" pitchFamily="2" charset="0"/>
              </a:rPr>
              <a:t>Thöùc aên</a:t>
            </a:r>
          </a:p>
        </p:txBody>
      </p:sp>
      <p:sp>
        <p:nvSpPr>
          <p:cNvPr id="100358" name="Text Box 6"/>
          <p:cNvSpPr txBox="1">
            <a:spLocks noChangeArrowheads="1"/>
          </p:cNvSpPr>
          <p:nvPr/>
        </p:nvSpPr>
        <p:spPr bwMode="auto">
          <a:xfrm>
            <a:off x="533400" y="3962400"/>
            <a:ext cx="1752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>
                <a:latin typeface="VNI-Times" pitchFamily="2" charset="0"/>
              </a:rPr>
              <a:t>Nöôùc uoáng</a:t>
            </a:r>
          </a:p>
        </p:txBody>
      </p:sp>
      <p:sp>
        <p:nvSpPr>
          <p:cNvPr id="100359" name="Text Box 7"/>
          <p:cNvSpPr txBox="1">
            <a:spLocks noChangeArrowheads="1"/>
          </p:cNvSpPr>
          <p:nvPr/>
        </p:nvSpPr>
        <p:spPr bwMode="auto">
          <a:xfrm>
            <a:off x="3200400" y="1600200"/>
            <a:ext cx="1371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>
                <a:solidFill>
                  <a:srgbClr val="FFCC00"/>
                </a:solidFill>
                <a:latin typeface="VNI-Times" pitchFamily="2" charset="0"/>
              </a:rPr>
              <a:t>Baûn ñoà</a:t>
            </a:r>
          </a:p>
        </p:txBody>
      </p:sp>
      <p:sp>
        <p:nvSpPr>
          <p:cNvPr id="100360" name="Text Box 8"/>
          <p:cNvSpPr txBox="1">
            <a:spLocks noChangeArrowheads="1"/>
          </p:cNvSpPr>
          <p:nvPr/>
        </p:nvSpPr>
        <p:spPr bwMode="auto">
          <a:xfrm>
            <a:off x="457200" y="3505200"/>
            <a:ext cx="1676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>
                <a:solidFill>
                  <a:srgbClr val="0066FF"/>
                </a:solidFill>
                <a:latin typeface="VNI-Times" pitchFamily="2" charset="0"/>
              </a:rPr>
              <a:t>Chaên maøn</a:t>
            </a:r>
          </a:p>
        </p:txBody>
      </p:sp>
      <p:sp>
        <p:nvSpPr>
          <p:cNvPr id="100361" name="Text Box 9"/>
          <p:cNvSpPr txBox="1">
            <a:spLocks noChangeArrowheads="1"/>
          </p:cNvSpPr>
          <p:nvPr/>
        </p:nvSpPr>
        <p:spPr bwMode="auto">
          <a:xfrm>
            <a:off x="6934200" y="3581400"/>
            <a:ext cx="1066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>
                <a:solidFill>
                  <a:schemeClr val="folHlink"/>
                </a:solidFill>
                <a:latin typeface="VNI-Times" pitchFamily="2" charset="0"/>
              </a:rPr>
              <a:t>Leàu </a:t>
            </a:r>
          </a:p>
        </p:txBody>
      </p:sp>
      <p:sp>
        <p:nvSpPr>
          <p:cNvPr id="100362" name="Text Box 10"/>
          <p:cNvSpPr txBox="1">
            <a:spLocks noChangeArrowheads="1"/>
          </p:cNvSpPr>
          <p:nvPr/>
        </p:nvSpPr>
        <p:spPr bwMode="auto">
          <a:xfrm>
            <a:off x="6858000" y="3505200"/>
            <a:ext cx="1676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>
                <a:solidFill>
                  <a:schemeClr val="folHlink"/>
                </a:solidFill>
                <a:latin typeface="VNI-Times" pitchFamily="2" charset="0"/>
              </a:rPr>
              <a:t>Thuoác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381000" y="914400"/>
            <a:ext cx="2743200" cy="2286000"/>
            <a:chOff x="240" y="816"/>
            <a:chExt cx="1728" cy="1440"/>
          </a:xfrm>
        </p:grpSpPr>
        <p:sp>
          <p:nvSpPr>
            <p:cNvPr id="19472" name="AutoShape 12"/>
            <p:cNvSpPr>
              <a:spLocks noChangeArrowheads="1"/>
            </p:cNvSpPr>
            <p:nvPr/>
          </p:nvSpPr>
          <p:spPr bwMode="auto">
            <a:xfrm>
              <a:off x="240" y="816"/>
              <a:ext cx="1728" cy="1440"/>
            </a:xfrm>
            <a:prstGeom prst="flowChartMagneticTape">
              <a:avLst/>
            </a:prstGeom>
            <a:solidFill>
              <a:srgbClr val="00FF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b="1">
                <a:solidFill>
                  <a:srgbClr val="333300"/>
                </a:solidFill>
                <a:latin typeface="VNI-Times" pitchFamily="2" charset="0"/>
              </a:endParaRPr>
            </a:p>
          </p:txBody>
        </p:sp>
        <p:sp>
          <p:nvSpPr>
            <p:cNvPr id="19473" name="Text Box 13"/>
            <p:cNvSpPr txBox="1">
              <a:spLocks noChangeArrowheads="1"/>
            </p:cNvSpPr>
            <p:nvPr/>
          </p:nvSpPr>
          <p:spPr bwMode="auto">
            <a:xfrm>
              <a:off x="528" y="1056"/>
              <a:ext cx="1104" cy="9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 b="1">
                  <a:solidFill>
                    <a:srgbClr val="CC3300"/>
                  </a:solidFill>
                  <a:latin typeface="VNI-Times" pitchFamily="2" charset="0"/>
                </a:rPr>
                <a:t>Ñoá caùc baïn mình mang theo nhöõng gì ?</a:t>
              </a:r>
            </a:p>
          </p:txBody>
        </p:sp>
      </p:grpSp>
      <p:sp>
        <p:nvSpPr>
          <p:cNvPr id="100366" name="Text Box 14"/>
          <p:cNvSpPr txBox="1">
            <a:spLocks noChangeArrowheads="1"/>
          </p:cNvSpPr>
          <p:nvPr/>
        </p:nvSpPr>
        <p:spPr bwMode="auto">
          <a:xfrm>
            <a:off x="6553200" y="3276600"/>
            <a:ext cx="2590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>
                <a:solidFill>
                  <a:srgbClr val="00FF00"/>
                </a:solidFill>
                <a:latin typeface="VNI-Times" pitchFamily="2" charset="0"/>
              </a:rPr>
              <a:t>Ñoà duøng caù nhaân</a:t>
            </a:r>
          </a:p>
        </p:txBody>
      </p: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6477000" y="1371600"/>
            <a:ext cx="2514600" cy="1828800"/>
            <a:chOff x="4176" y="864"/>
            <a:chExt cx="1584" cy="1152"/>
          </a:xfrm>
        </p:grpSpPr>
        <p:sp>
          <p:nvSpPr>
            <p:cNvPr id="19470" name="AutoShape 16"/>
            <p:cNvSpPr>
              <a:spLocks noChangeArrowheads="1"/>
            </p:cNvSpPr>
            <p:nvPr/>
          </p:nvSpPr>
          <p:spPr bwMode="auto">
            <a:xfrm>
              <a:off x="4176" y="864"/>
              <a:ext cx="1584" cy="1152"/>
            </a:xfrm>
            <a:prstGeom prst="wedgeEllipseCallout">
              <a:avLst>
                <a:gd name="adj1" fmla="val -51454"/>
                <a:gd name="adj2" fmla="val -35935"/>
              </a:avLst>
            </a:prstGeom>
            <a:solidFill>
              <a:srgbClr val="00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 b="1">
                <a:latin typeface="VNI-Times" pitchFamily="2" charset="0"/>
              </a:endParaRPr>
            </a:p>
          </p:txBody>
        </p:sp>
        <p:sp>
          <p:nvSpPr>
            <p:cNvPr id="19471" name="Text Box 17"/>
            <p:cNvSpPr txBox="1">
              <a:spLocks noChangeArrowheads="1"/>
            </p:cNvSpPr>
            <p:nvPr/>
          </p:nvSpPr>
          <p:spPr bwMode="auto">
            <a:xfrm>
              <a:off x="4464" y="1056"/>
              <a:ext cx="1296" cy="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 b="1">
                  <a:solidFill>
                    <a:srgbClr val="FF0000"/>
                  </a:solidFill>
                  <a:latin typeface="VNI-Times" pitchFamily="2" charset="0"/>
                </a:rPr>
                <a:t>Coøn raát nhieàu thöù nöõa caùc baïn a !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03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03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03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0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6" dur="2000"/>
                                        <p:tgtEl>
                                          <p:spTgt spid="100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0" dur="500"/>
                                        <p:tgtEl>
                                          <p:spTgt spid="1003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0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0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0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036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03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036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03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036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03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036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036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100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00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003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1003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slide(fromBottom)">
                                      <p:cBhvr>
                                        <p:cTn id="67" dur="500"/>
                                        <p:tgtEl>
                                          <p:spTgt spid="1003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003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0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003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00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00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100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100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9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0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0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1003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003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003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003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00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1003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1003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3" dur="1000"/>
                                        <p:tgtEl>
                                          <p:spTgt spid="1003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1003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1003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1003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1003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1003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1003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000"/>
                            </p:stCondLst>
                            <p:childTnLst>
                              <p:par>
                                <p:cTn id="14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5.55556E-7 -1.27138E-6 C 0.01459 0.04785 0.02934 0.0957 5.55556E-7 0.09478 C -0.02934 0.09385 -0.11823 0.00185 -0.17569 -0.00601 C -0.23316 -0.01387 -0.28889 0.01665 -0.34444 0.04739 " pathEditMode="relative" ptsTypes="aaaA">
                                      <p:cBhvr>
                                        <p:cTn id="14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3" presetClass="exit" presetSubtype="1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plus(in)">
                                      <p:cBhvr>
                                        <p:cTn id="15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5" grpId="0" animBg="1"/>
      <p:bldP spid="100356" grpId="0"/>
      <p:bldP spid="100356" grpId="1"/>
      <p:bldP spid="100357" grpId="0"/>
      <p:bldP spid="100357" grpId="1"/>
      <p:bldP spid="100358" grpId="0"/>
      <p:bldP spid="100358" grpId="1"/>
      <p:bldP spid="100359" grpId="0"/>
      <p:bldP spid="100359" grpId="1"/>
      <p:bldP spid="100360" grpId="0"/>
      <p:bldP spid="100360" grpId="1"/>
      <p:bldP spid="100361" grpId="0"/>
      <p:bldP spid="100361" grpId="1"/>
      <p:bldP spid="100362" grpId="0"/>
      <p:bldP spid="100362" grpId="1"/>
      <p:bldP spid="100366" grpId="0"/>
      <p:bldP spid="100366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7" name="Text Box 3"/>
          <p:cNvSpPr txBox="1">
            <a:spLocks noChangeArrowheads="1"/>
          </p:cNvSpPr>
          <p:nvPr/>
        </p:nvSpPr>
        <p:spPr bwMode="auto">
          <a:xfrm>
            <a:off x="0" y="1066800"/>
            <a:ext cx="9144000" cy="8302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>
                <a:solidFill>
                  <a:srgbClr val="FF3300"/>
                </a:solidFill>
                <a:latin typeface=".VnTifani Heavy" pitchFamily="34" charset="0"/>
              </a:rPr>
              <a:t>  </a:t>
            </a:r>
            <a:r>
              <a:rPr lang="vi-VN" sz="4800" b="1">
                <a:solidFill>
                  <a:srgbClr val="FF0000"/>
                </a:solidFill>
              </a:rPr>
              <a:t>Con người cần gì để </a:t>
            </a:r>
            <a:r>
              <a:rPr lang="vi-VN" sz="4800" b="1" smtClean="0">
                <a:solidFill>
                  <a:srgbClr val="FF0000"/>
                </a:solidFill>
              </a:rPr>
              <a:t>sống?</a:t>
            </a:r>
            <a:endParaRPr lang="vi-VN" sz="4800" b="1">
              <a:solidFill>
                <a:srgbClr val="FF0000"/>
              </a:solidFill>
            </a:endParaRPr>
          </a:p>
        </p:txBody>
      </p:sp>
      <p:sp>
        <p:nvSpPr>
          <p:cNvPr id="2052" name="Hộp_Văn_Bản 3"/>
          <p:cNvSpPr txBox="1">
            <a:spLocks noChangeArrowheads="1"/>
          </p:cNvSpPr>
          <p:nvPr/>
        </p:nvSpPr>
        <p:spPr bwMode="auto">
          <a:xfrm>
            <a:off x="533400" y="2438400"/>
            <a:ext cx="86106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en-US" sz="4000" b="1"/>
              <a:t> Môi tr</a:t>
            </a:r>
            <a:r>
              <a:rPr lang="vi-VN" sz="4000" b="1"/>
              <a:t>ường</a:t>
            </a:r>
            <a:r>
              <a:rPr lang="en-US" sz="4000" b="1"/>
              <a:t> tự nhiên:</a:t>
            </a:r>
          </a:p>
          <a:p>
            <a:pPr marL="342900" indent="-342900"/>
            <a:r>
              <a:rPr lang="en-US" sz="4000" b="1"/>
              <a:t>- Khí ô – xi, ánh sáng, nhiệt </a:t>
            </a:r>
            <a:r>
              <a:rPr lang="vi-VN" sz="4000" b="1"/>
              <a:t>độ</a:t>
            </a:r>
            <a:r>
              <a:rPr lang="en-US" sz="4000" b="1"/>
              <a:t>.</a:t>
            </a:r>
          </a:p>
          <a:p>
            <a:pPr marL="342900" indent="-342900"/>
            <a:r>
              <a:rPr lang="en-US" sz="4000" b="1"/>
              <a:t>- Thức </a:t>
            </a:r>
            <a:r>
              <a:rPr lang="vi-VN" sz="4000" b="1"/>
              <a:t>ă</a:t>
            </a:r>
            <a:r>
              <a:rPr lang="en-US" sz="4000" b="1"/>
              <a:t>n và n</a:t>
            </a:r>
            <a:r>
              <a:rPr lang="vi-VN" sz="4000" b="1"/>
              <a:t>ước</a:t>
            </a:r>
            <a:r>
              <a:rPr lang="en-US" sz="4000" b="1"/>
              <a:t> uống.</a:t>
            </a:r>
          </a:p>
        </p:txBody>
      </p:sp>
      <p:sp>
        <p:nvSpPr>
          <p:cNvPr id="2053" name="Hình Chữ nhật 5"/>
          <p:cNvSpPr>
            <a:spLocks noChangeArrowheads="1"/>
          </p:cNvSpPr>
          <p:nvPr/>
        </p:nvSpPr>
        <p:spPr bwMode="auto">
          <a:xfrm>
            <a:off x="533400" y="1828800"/>
            <a:ext cx="50514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b="1"/>
              <a:t>Con ng</a:t>
            </a:r>
            <a:r>
              <a:rPr lang="vi-VN" sz="4000" b="1"/>
              <a:t>ười</a:t>
            </a:r>
            <a:r>
              <a:rPr lang="en-US" sz="4000" b="1"/>
              <a:t> cần có:  </a:t>
            </a:r>
            <a:endParaRPr lang="en-US" sz="4000"/>
          </a:p>
        </p:txBody>
      </p:sp>
      <p:sp>
        <p:nvSpPr>
          <p:cNvPr id="2054" name="Hộp_Văn_Bản 6"/>
          <p:cNvSpPr txBox="1">
            <a:spLocks noChangeArrowheads="1"/>
          </p:cNvSpPr>
          <p:nvPr/>
        </p:nvSpPr>
        <p:spPr bwMode="auto">
          <a:xfrm>
            <a:off x="609600" y="4303713"/>
            <a:ext cx="8534400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en-US" sz="4000" b="1"/>
              <a:t>2. Môi tr</a:t>
            </a:r>
            <a:r>
              <a:rPr lang="vi-VN" sz="4000" b="1"/>
              <a:t>ường</a:t>
            </a:r>
            <a:r>
              <a:rPr lang="en-US" sz="4000" b="1"/>
              <a:t> xã hội:</a:t>
            </a:r>
          </a:p>
          <a:p>
            <a:pPr marL="342900" indent="-342900"/>
            <a:r>
              <a:rPr lang="en-US" sz="4000" b="1"/>
              <a:t>- Gia </a:t>
            </a:r>
            <a:r>
              <a:rPr lang="vi-VN" sz="4000" b="1"/>
              <a:t>đình</a:t>
            </a:r>
            <a:r>
              <a:rPr lang="en-US" sz="4000" b="1"/>
              <a:t>, bạn bè.</a:t>
            </a:r>
          </a:p>
          <a:p>
            <a:pPr marL="342900" indent="-342900"/>
            <a:r>
              <a:rPr lang="en-US" sz="4000" b="1"/>
              <a:t>- Các ph</a:t>
            </a:r>
            <a:r>
              <a:rPr lang="vi-VN" sz="4000" b="1"/>
              <a:t>ươ</a:t>
            </a:r>
            <a:r>
              <a:rPr lang="en-US" sz="4000" b="1"/>
              <a:t>ng tiện phục vụ cho sinh hoạt.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2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AT_018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609600" y="2971800"/>
            <a:ext cx="8077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en-US" sz="4400" b="1" i="1">
                <a:solidFill>
                  <a:srgbClr val="FF0066"/>
                </a:solidFill>
                <a:latin typeface=".VnArial" pitchFamily="34" charset="0"/>
              </a:rPr>
              <a:t>Xin ch©n thµnh c¶m ¬n!</a:t>
            </a:r>
          </a:p>
        </p:txBody>
      </p:sp>
      <p:pic>
        <p:nvPicPr>
          <p:cNvPr id="20484" name="Picture 4" descr="003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62200" y="5410200"/>
            <a:ext cx="762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5" descr="003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" y="5410200"/>
            <a:ext cx="762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6" descr="003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53400" y="5410200"/>
            <a:ext cx="762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7" descr="003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3733800"/>
            <a:ext cx="762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Picture 8" descr="003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1981200"/>
            <a:ext cx="762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9" name="Picture 9" descr="003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304800"/>
            <a:ext cx="762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0" name="Picture 10" descr="003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77200" y="381000"/>
            <a:ext cx="762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1" name="Picture 11" descr="003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77200" y="2133600"/>
            <a:ext cx="762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2" name="Picture 12" descr="003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77200" y="3733800"/>
            <a:ext cx="762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3" name="Picture 13" descr="003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95800" y="5410200"/>
            <a:ext cx="762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4" name="Picture 14" descr="003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77000" y="5410200"/>
            <a:ext cx="762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6927" name="Picture 15" descr="10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00400" y="5715000"/>
            <a:ext cx="1504950" cy="96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6" name="Picture 16" descr="10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10200" y="5638800"/>
            <a:ext cx="1504950" cy="96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7" name="Picture 17" descr="10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15200" y="5715000"/>
            <a:ext cx="1504950" cy="96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8" name="Picture 18" descr="10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19200" y="5638800"/>
            <a:ext cx="1504950" cy="96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1219200" y="533400"/>
            <a:ext cx="7467600" cy="5791200"/>
            <a:chOff x="768" y="336"/>
            <a:chExt cx="4704" cy="3648"/>
          </a:xfrm>
        </p:grpSpPr>
        <p:pic>
          <p:nvPicPr>
            <p:cNvPr id="20501" name="Picture 20" descr="BALLOON3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968" y="384"/>
              <a:ext cx="843" cy="1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6933" name="AutoShape 21"/>
            <p:cNvSpPr>
              <a:spLocks noChangeArrowheads="1"/>
            </p:cNvSpPr>
            <p:nvPr/>
          </p:nvSpPr>
          <p:spPr bwMode="auto">
            <a:xfrm>
              <a:off x="4080" y="1344"/>
              <a:ext cx="864" cy="768"/>
            </a:xfrm>
            <a:prstGeom prst="star5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4800">
                <a:latin typeface=".VnAristote" pitchFamily="34" charset="0"/>
              </a:endParaRPr>
            </a:p>
          </p:txBody>
        </p:sp>
        <p:sp>
          <p:nvSpPr>
            <p:cNvPr id="166934" name="AutoShape 22"/>
            <p:cNvSpPr>
              <a:spLocks noChangeArrowheads="1"/>
            </p:cNvSpPr>
            <p:nvPr/>
          </p:nvSpPr>
          <p:spPr bwMode="auto">
            <a:xfrm>
              <a:off x="768" y="768"/>
              <a:ext cx="576" cy="528"/>
            </a:xfrm>
            <a:prstGeom prst="star5">
              <a:avLst/>
            </a:prstGeom>
            <a:solidFill>
              <a:srgbClr val="FFFF00"/>
            </a:solidFill>
            <a:ln w="38100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4800">
                <a:latin typeface=".VnAristote" pitchFamily="34" charset="0"/>
              </a:endParaRPr>
            </a:p>
          </p:txBody>
        </p:sp>
        <p:sp>
          <p:nvSpPr>
            <p:cNvPr id="166935" name="AutoShape 23"/>
            <p:cNvSpPr>
              <a:spLocks noChangeArrowheads="1"/>
            </p:cNvSpPr>
            <p:nvPr/>
          </p:nvSpPr>
          <p:spPr bwMode="auto">
            <a:xfrm>
              <a:off x="4944" y="2688"/>
              <a:ext cx="528" cy="576"/>
            </a:xfrm>
            <a:prstGeom prst="star5">
              <a:avLst/>
            </a:prstGeom>
            <a:solidFill>
              <a:srgbClr val="FFFF00"/>
            </a:solidFill>
            <a:ln w="38100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4800">
                <a:latin typeface=".VnAristote" pitchFamily="34" charset="0"/>
              </a:endParaRPr>
            </a:p>
          </p:txBody>
        </p:sp>
        <p:sp>
          <p:nvSpPr>
            <p:cNvPr id="166936" name="AutoShape 24"/>
            <p:cNvSpPr>
              <a:spLocks noChangeArrowheads="1"/>
            </p:cNvSpPr>
            <p:nvPr/>
          </p:nvSpPr>
          <p:spPr bwMode="auto">
            <a:xfrm>
              <a:off x="2160" y="3168"/>
              <a:ext cx="528" cy="576"/>
            </a:xfrm>
            <a:prstGeom prst="star5">
              <a:avLst/>
            </a:prstGeom>
            <a:solidFill>
              <a:srgbClr val="66FF33"/>
            </a:solidFill>
            <a:ln w="38100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4800">
                <a:latin typeface=".VnAristote" pitchFamily="34" charset="0"/>
              </a:endParaRPr>
            </a:p>
          </p:txBody>
        </p:sp>
        <p:sp>
          <p:nvSpPr>
            <p:cNvPr id="166937" name="AutoShape 25"/>
            <p:cNvSpPr>
              <a:spLocks noChangeArrowheads="1"/>
            </p:cNvSpPr>
            <p:nvPr/>
          </p:nvSpPr>
          <p:spPr bwMode="auto">
            <a:xfrm>
              <a:off x="4608" y="336"/>
              <a:ext cx="528" cy="576"/>
            </a:xfrm>
            <a:prstGeom prst="star5">
              <a:avLst/>
            </a:prstGeom>
            <a:solidFill>
              <a:schemeClr val="accent2"/>
            </a:solidFill>
            <a:ln w="57150">
              <a:solidFill>
                <a:srgbClr val="66FF33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4800">
                <a:latin typeface=".VnAristote" pitchFamily="34" charset="0"/>
              </a:endParaRPr>
            </a:p>
          </p:txBody>
        </p:sp>
        <p:pic>
          <p:nvPicPr>
            <p:cNvPr id="20507" name="Picture 26" descr="BALLOON3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525" y="2787"/>
              <a:ext cx="843" cy="1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08" name="Picture 27" descr="BALLOON3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120" y="480"/>
              <a:ext cx="1183" cy="1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09" name="Picture 28" descr="BALLOON3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816" y="2544"/>
              <a:ext cx="1014" cy="14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66941" name="Mua xuan tren thanh pho Ho Chi Minh.wma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1066800" y="52578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69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69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500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233980" fill="hold"/>
                                        <p:tgtEl>
                                          <p:spTgt spid="1669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6941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Hộp_Văn_Bản 4"/>
          <p:cNvSpPr txBox="1">
            <a:spLocks noChangeArrowheads="1"/>
          </p:cNvSpPr>
          <p:nvPr/>
        </p:nvSpPr>
        <p:spPr bwMode="auto">
          <a:xfrm>
            <a:off x="304800" y="1295400"/>
            <a:ext cx="8534400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en-US" sz="4000" b="1"/>
              <a:t>2. Môi tr</a:t>
            </a:r>
            <a:r>
              <a:rPr lang="vi-VN" sz="4000" b="1"/>
              <a:t>ường</a:t>
            </a:r>
            <a:r>
              <a:rPr lang="en-US" sz="4000" b="1"/>
              <a:t> xã hội:</a:t>
            </a:r>
          </a:p>
          <a:p>
            <a:pPr marL="342900" indent="-342900"/>
            <a:r>
              <a:rPr lang="en-US" sz="4000" b="1"/>
              <a:t>- Gia </a:t>
            </a:r>
            <a:r>
              <a:rPr lang="vi-VN" sz="4000" b="1"/>
              <a:t>đình</a:t>
            </a:r>
            <a:r>
              <a:rPr lang="en-US" sz="4000" b="1"/>
              <a:t>, bạn bè.</a:t>
            </a:r>
          </a:p>
          <a:p>
            <a:pPr marL="342900" indent="-342900"/>
            <a:r>
              <a:rPr lang="en-US" sz="4000" b="1"/>
              <a:t>- Các ph</a:t>
            </a:r>
            <a:r>
              <a:rPr lang="vi-VN" sz="4000" b="1"/>
              <a:t>ươ</a:t>
            </a:r>
            <a:r>
              <a:rPr lang="en-US" sz="4000" b="1"/>
              <a:t>ng tiện phục vụ cho sinh hoạt.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0" y="4876800"/>
            <a:ext cx="7924800" cy="1143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       </a:t>
            </a:r>
            <a:r>
              <a:rPr lang="en-US" sz="4000" smtClean="0"/>
              <a:t>Con người cần có không khí để thở</a:t>
            </a:r>
          </a:p>
        </p:txBody>
      </p:sp>
      <p:pic>
        <p:nvPicPr>
          <p:cNvPr id="83971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E5F3F2"/>
              </a:clrFrom>
              <a:clrTo>
                <a:srgbClr val="E5F3F2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" y="228600"/>
            <a:ext cx="8686800" cy="444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3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39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4876800"/>
            <a:ext cx="8007350" cy="1371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             </a:t>
            </a:r>
            <a:r>
              <a:rPr lang="en-US" sz="4000" smtClean="0"/>
              <a:t>Con người cần phải ăn uống</a:t>
            </a:r>
          </a:p>
        </p:txBody>
      </p:sp>
      <p:pic>
        <p:nvPicPr>
          <p:cNvPr id="7" name="Picture 6" descr="http://upanh.com/uploads/17-Feb-2009/16zpxlrpu9aydo5e0h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609600"/>
            <a:ext cx="7620000" cy="4276725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70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5257800"/>
            <a:ext cx="8159750" cy="533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4000" smtClean="0"/>
              <a:t>             Con người cần có gia đình</a:t>
            </a:r>
          </a:p>
        </p:txBody>
      </p:sp>
      <p:pic>
        <p:nvPicPr>
          <p:cNvPr id="8806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228600"/>
            <a:ext cx="7848600" cy="444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8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80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5219700"/>
            <a:ext cx="8229600" cy="9064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             </a:t>
            </a:r>
            <a:r>
              <a:rPr lang="en-US" sz="4000" smtClean="0"/>
              <a:t>Con người cần được đi học</a:t>
            </a:r>
          </a:p>
        </p:txBody>
      </p:sp>
      <p:pic>
        <p:nvPicPr>
          <p:cNvPr id="8909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228600"/>
            <a:ext cx="7848600" cy="447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9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90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5056188"/>
            <a:ext cx="8229600" cy="106997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Con người cần được chữa bệnh khi bị ốm</a:t>
            </a:r>
          </a:p>
        </p:txBody>
      </p:sp>
      <p:pic>
        <p:nvPicPr>
          <p:cNvPr id="90115" name="Picture 3" descr="Hình013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43400" y="762000"/>
            <a:ext cx="45720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2" name="Picture 4" descr="http://image.tin247.com/dantri/091018110045-83-46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762000"/>
            <a:ext cx="4267200" cy="381000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90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90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4810125"/>
            <a:ext cx="8229600" cy="131603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               </a:t>
            </a:r>
            <a:r>
              <a:rPr lang="en-US" sz="4000" smtClean="0"/>
              <a:t>Con người cần có bạn bè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457200"/>
            <a:ext cx="77724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hủ đề của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</TotalTime>
  <Words>509</Words>
  <Application>Microsoft PowerPoint</Application>
  <PresentationFormat>On-screen Show (4:3)</PresentationFormat>
  <Paragraphs>98</Paragraphs>
  <Slides>20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&lt;egyptian hak&gt;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Vinaghost.Com</dc:creator>
  <cp:lastModifiedBy>AutoBVT</cp:lastModifiedBy>
  <cp:revision>27</cp:revision>
  <cp:lastPrinted>1601-01-01T00:00:00Z</cp:lastPrinted>
  <dcterms:created xsi:type="dcterms:W3CDTF">2012-08-16T14:48:14Z</dcterms:created>
  <dcterms:modified xsi:type="dcterms:W3CDTF">2019-08-29T22:42:35Z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7</vt:i4>
  </property>
</Properties>
</file>